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00" autoAdjust="0"/>
    <p:restoredTop sz="94660"/>
  </p:normalViewPr>
  <p:slideViewPr>
    <p:cSldViewPr>
      <p:cViewPr varScale="1">
        <p:scale>
          <a:sx n="56" d="100"/>
          <a:sy n="56" d="100"/>
        </p:scale>
        <p:origin x="269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그룹 47">
            <a:extLst>
              <a:ext uri="{FF2B5EF4-FFF2-40B4-BE49-F238E27FC236}">
                <a16:creationId xmlns:a16="http://schemas.microsoft.com/office/drawing/2014/main" id="{6D85BAE1-CEB8-4FB5-9E09-C7E35B27C750}"/>
              </a:ext>
            </a:extLst>
          </p:cNvPr>
          <p:cNvGrpSpPr/>
          <p:nvPr/>
        </p:nvGrpSpPr>
        <p:grpSpPr>
          <a:xfrm>
            <a:off x="0" y="-8"/>
            <a:ext cx="5471998" cy="7992007"/>
            <a:chOff x="0" y="-8"/>
            <a:chExt cx="5471998" cy="7992007"/>
          </a:xfrm>
        </p:grpSpPr>
        <p:sp>
          <p:nvSpPr>
            <p:cNvPr id="23" name="object 23"/>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4" name="object 24"/>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6" name="object 26"/>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8" name="object 28"/>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9" name="object 29"/>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1" name="object 31"/>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632760" y="2443683"/>
              <a:ext cx="4138279" cy="3409200"/>
            </a:xfrm>
            <a:prstGeom prst="rect">
              <a:avLst/>
            </a:prstGeom>
            <a:blipFill>
              <a:blip r:embed="rId2" cstate="print"/>
              <a:stretch>
                <a:fillRect/>
              </a:stretch>
            </a:blipFill>
          </p:spPr>
          <p:txBody>
            <a:bodyPr wrap="square" lIns="0" tIns="0" rIns="0" bIns="0" rtlCol="0">
              <a:noAutofit/>
            </a:bodyPr>
            <a:lstStyle/>
            <a:p>
              <a:endParaRPr/>
            </a:p>
          </p:txBody>
        </p:sp>
        <p:sp>
          <p:nvSpPr>
            <p:cNvPr id="22" name="object 22"/>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20" name="object 20"/>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9" name="object 19"/>
            <p:cNvSpPr txBox="1"/>
            <p:nvPr/>
          </p:nvSpPr>
          <p:spPr>
            <a:xfrm>
              <a:off x="1168100" y="263578"/>
              <a:ext cx="2178350" cy="216231"/>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Dios que entrena a los santos</a:t>
              </a:r>
            </a:p>
          </p:txBody>
        </p:sp>
        <p:sp>
          <p:nvSpPr>
            <p:cNvPr id="18" name="object 18"/>
            <p:cNvSpPr txBox="1"/>
            <p:nvPr/>
          </p:nvSpPr>
          <p:spPr>
            <a:xfrm>
              <a:off x="1142700" y="560717"/>
              <a:ext cx="3751021"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José devuelve mal por bien</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Gn</a:t>
              </a:r>
              <a:r>
                <a:rPr sz="900" dirty="0">
                  <a:latin typeface="Malgun Gothic"/>
                  <a:cs typeface="Malgun Gothic"/>
                </a:rPr>
                <a:t> 45:1~28</a:t>
              </a:r>
            </a:p>
            <a:p>
              <a:pPr marL="25400">
                <a:lnSpc>
                  <a:spcPts val="1080"/>
                </a:lnSpc>
                <a:spcBef>
                  <a:spcPts val="54"/>
                </a:spcBef>
              </a:pPr>
              <a:r>
                <a:rPr lang="es-ES" sz="900" dirty="0">
                  <a:latin typeface="Malgun Gothic"/>
                  <a:cs typeface="Malgun Gothic"/>
                </a:rPr>
                <a:t>Himnario 224</a:t>
              </a:r>
              <a:r>
                <a:rPr sz="900" dirty="0">
                  <a:latin typeface="Malgun Gothic"/>
                  <a:cs typeface="Malgun Gothic"/>
                </a:rPr>
                <a:t> (</a:t>
              </a:r>
              <a:r>
                <a:rPr lang="es-ES" altLang="ko-KR" sz="900" dirty="0">
                  <a:latin typeface="Malgun Gothic"/>
                  <a:cs typeface="Malgun Gothic"/>
                </a:rPr>
                <a:t>Cuán deliciosa imagen es</a:t>
              </a:r>
              <a:r>
                <a:rPr sz="900" dirty="0">
                  <a:latin typeface="Malgun Gothic"/>
                  <a:cs typeface="Malgun Gothic"/>
                </a:rPr>
                <a:t>)</a:t>
              </a:r>
            </a:p>
          </p:txBody>
        </p:sp>
        <p:sp>
          <p:nvSpPr>
            <p:cNvPr id="16" name="object 16"/>
            <p:cNvSpPr txBox="1"/>
            <p:nvPr/>
          </p:nvSpPr>
          <p:spPr>
            <a:xfrm>
              <a:off x="1286159" y="1638300"/>
              <a:ext cx="3607562" cy="520661"/>
            </a:xfrm>
            <a:prstGeom prst="rect">
              <a:avLst/>
            </a:prstGeom>
          </p:spPr>
          <p:txBody>
            <a:bodyPr wrap="square" lIns="0" tIns="6635" rIns="0" bIns="0" rtlCol="0">
              <a:noAutofit/>
            </a:bodyPr>
            <a:lstStyle/>
            <a:p>
              <a:pPr marL="12700" marR="17145" algn="just"/>
              <a:r>
                <a:rPr sz="900" dirty="0">
                  <a:latin typeface="Malgun Gothic"/>
                  <a:cs typeface="Malgun Gothic"/>
                </a:rPr>
                <a:t>1. </a:t>
              </a:r>
              <a:r>
                <a:rPr lang="es-ES" sz="900" dirty="0">
                  <a:latin typeface="Malgun Gothic"/>
                  <a:cs typeface="Malgun Gothic"/>
                </a:rPr>
                <a:t>Saber que José con el amor de Dios pudo curar sus heridas y perdonar a sus hermanos.</a:t>
              </a:r>
            </a:p>
            <a:p>
              <a:pPr marL="12700" marR="17145" algn="just"/>
              <a:endParaRPr lang="es-ES" sz="300" dirty="0">
                <a:latin typeface="Malgun Gothic"/>
                <a:cs typeface="Malgun Gothic"/>
              </a:endParaRPr>
            </a:p>
            <a:p>
              <a:pPr marL="12700" algn="just"/>
              <a:r>
                <a:rPr sz="900" dirty="0">
                  <a:latin typeface="Malgun Gothic"/>
                  <a:cs typeface="Malgun Gothic"/>
                </a:rPr>
                <a:t>2. </a:t>
              </a:r>
              <a:r>
                <a:rPr lang="es-ES" sz="900" dirty="0">
                  <a:latin typeface="Malgun Gothic"/>
                  <a:cs typeface="Malgun Gothic"/>
                </a:rPr>
                <a:t>Saber que los que son perdonados por la sangre de Jesús deben también perdonar a los demás.</a:t>
              </a:r>
            </a:p>
          </p:txBody>
        </p:sp>
        <p:sp>
          <p:nvSpPr>
            <p:cNvPr id="4" name="object 4"/>
            <p:cNvSpPr txBox="1"/>
            <p:nvPr/>
          </p:nvSpPr>
          <p:spPr>
            <a:xfrm>
              <a:off x="179400" y="760314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62</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40" name="object 3">
              <a:extLst>
                <a:ext uri="{FF2B5EF4-FFF2-40B4-BE49-F238E27FC236}">
                  <a16:creationId xmlns:a16="http://schemas.microsoft.com/office/drawing/2014/main" id="{EE916A2A-3C81-442E-8F01-3D50E19CE2E9}"/>
                </a:ext>
              </a:extLst>
            </p:cNvPr>
            <p:cNvSpPr txBox="1"/>
            <p:nvPr/>
          </p:nvSpPr>
          <p:spPr>
            <a:xfrm>
              <a:off x="146050" y="455409"/>
              <a:ext cx="799753" cy="647700"/>
            </a:xfrm>
            <a:prstGeom prst="rect">
              <a:avLst/>
            </a:prstGeom>
          </p:spPr>
          <p:txBody>
            <a:bodyPr wrap="square" lIns="0" tIns="32385" rIns="0" bIns="0" rtlCol="0">
              <a:noAutofit/>
            </a:bodyPr>
            <a:lstStyle/>
            <a:p>
              <a:pPr>
                <a:lnSpc>
                  <a:spcPts val="5100"/>
                </a:lnSpc>
              </a:pPr>
              <a:r>
                <a:rPr sz="6600" b="1" spc="-325" dirty="0">
                  <a:latin typeface="Times New Roman"/>
                  <a:cs typeface="Times New Roman"/>
                </a:rPr>
                <a:t>46</a:t>
              </a:r>
              <a:endParaRPr sz="6600" dirty="0">
                <a:latin typeface="Times New Roman"/>
                <a:cs typeface="Times New Roman"/>
              </a:endParaRPr>
            </a:p>
          </p:txBody>
        </p:sp>
        <p:sp>
          <p:nvSpPr>
            <p:cNvPr id="42" name="object 16">
              <a:extLst>
                <a:ext uri="{FF2B5EF4-FFF2-40B4-BE49-F238E27FC236}">
                  <a16:creationId xmlns:a16="http://schemas.microsoft.com/office/drawing/2014/main" id="{D227340E-F5DA-4F07-960B-D2354C6EB4B7}"/>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4" name="object 11">
              <a:extLst>
                <a:ext uri="{FF2B5EF4-FFF2-40B4-BE49-F238E27FC236}">
                  <a16:creationId xmlns:a16="http://schemas.microsoft.com/office/drawing/2014/main" id="{C570E183-7ACE-4BA4-A4EE-6492BDF1A87F}"/>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7" name="그림 46">
              <a:extLst>
                <a:ext uri="{FF2B5EF4-FFF2-40B4-BE49-F238E27FC236}">
                  <a16:creationId xmlns:a16="http://schemas.microsoft.com/office/drawing/2014/main" id="{BFBA8330-3E4A-4058-8B3B-089AF5EA1853}"/>
                </a:ext>
              </a:extLst>
            </p:cNvPr>
            <p:cNvPicPr>
              <a:picLocks noChangeAspect="1"/>
            </p:cNvPicPr>
            <p:nvPr/>
          </p:nvPicPr>
          <p:blipFill>
            <a:blip r:embed="rId3"/>
            <a:stretch>
              <a:fillRect/>
            </a:stretch>
          </p:blipFill>
          <p:spPr>
            <a:xfrm>
              <a:off x="426992" y="6115282"/>
              <a:ext cx="4519657" cy="1370868"/>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C02AA2DE-13C5-48EC-82D0-BA22DE50753B}"/>
              </a:ext>
            </a:extLst>
          </p:cNvPr>
          <p:cNvGrpSpPr/>
          <p:nvPr/>
        </p:nvGrpSpPr>
        <p:grpSpPr>
          <a:xfrm>
            <a:off x="-3" y="-12"/>
            <a:ext cx="5471998" cy="7992011"/>
            <a:chOff x="-3" y="-12"/>
            <a:chExt cx="5471998" cy="7992011"/>
          </a:xfrm>
        </p:grpSpPr>
        <p:sp>
          <p:nvSpPr>
            <p:cNvPr id="24" name="object 2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7" name="object 27"/>
            <p:cNvSpPr/>
            <p:nvPr/>
          </p:nvSpPr>
          <p:spPr>
            <a:xfrm>
              <a:off x="540000" y="64060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5829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6963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72808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61193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9866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6" name="object 16"/>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3" name="object 13"/>
            <p:cNvSpPr txBox="1"/>
            <p:nvPr/>
          </p:nvSpPr>
          <p:spPr>
            <a:xfrm>
              <a:off x="536286" y="1262789"/>
              <a:ext cx="4517332" cy="72303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José, el undécimo hijo de los doce hijos de Jacob, fue odiado por sus hermanos y vendido como esclavo a Egipto por veinte piezas de plata. Sin embargo, José cumple fielmente todas las tareas que se le encomiendan, confiando solo en Dios. Dios estaba con José. Después de haber entrenado a José, finalmente lo nombró primer ministro de Egipto, haciéndole olvidar todos sus sufrimientos y le hizo prosperar.</a:t>
              </a:r>
            </a:p>
          </p:txBody>
        </p:sp>
        <p:sp>
          <p:nvSpPr>
            <p:cNvPr id="12" name="object 12"/>
            <p:cNvSpPr txBox="1"/>
            <p:nvPr/>
          </p:nvSpPr>
          <p:spPr>
            <a:xfrm>
              <a:off x="536286" y="2127627"/>
              <a:ext cx="4517321" cy="139328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Por otro lado, cuando estalló una hambruna en Canaán, donde viven los hermanos mayores, fueron a Egipto en busca de comida. José reconoció a sus hermanos, pero trataba de probar el corazón de sus hermanos sin revelar su identidad. Al final, José ve a sus hermanos recordando sus pecados y se arrepiente y ama al hermano menor Benjamín y trata de ser sacrificado en su lugar, entonces les revela a sus hermanos que es José y lloró en voz alta. Y consuela a sus hermanos, diciéndoles que su venida a Egipto era el plan de Dios para salvar a su familia durante esta severa hambruna. Pudo perdonar sinceramente a sus hermanos que se vendieron a sí mismos al experimentar la curación de Dios y verse a sí mismo, a sus hermanos y al mundo desde la perspectiva de Dios.</a:t>
              </a:r>
              <a:endParaRPr sz="900" dirty="0">
                <a:latin typeface="Malgun Gothic"/>
                <a:cs typeface="Malgun Gothic"/>
              </a:endParaRPr>
            </a:p>
          </p:txBody>
        </p:sp>
        <p:sp>
          <p:nvSpPr>
            <p:cNvPr id="11" name="object 11"/>
            <p:cNvSpPr txBox="1"/>
            <p:nvPr/>
          </p:nvSpPr>
          <p:spPr>
            <a:xfrm>
              <a:off x="536286" y="3760117"/>
              <a:ext cx="4516927" cy="736256"/>
            </a:xfrm>
            <a:prstGeom prst="rect">
              <a:avLst/>
            </a:prstGeom>
          </p:spPr>
          <p:txBody>
            <a:bodyPr wrap="square" lIns="0" tIns="6604" rIns="0" bIns="0" rtlCol="0">
              <a:noAutofit/>
            </a:bodyPr>
            <a:lstStyle/>
            <a:p>
              <a:pPr marR="1320" indent="120650" algn="just">
                <a:lnSpc>
                  <a:spcPts val="1200"/>
                </a:lnSpc>
              </a:pPr>
              <a:r>
                <a:rPr lang="es-ES" sz="900" dirty="0">
                  <a:latin typeface="Malgun Gothic"/>
                  <a:cs typeface="Malgun Gothic"/>
                </a:rPr>
                <a:t>Toda la vida de José es un modelo de la vida de Jesús. En particular, la forma en que es vendido por sus hermanos es la imagen de Jesús siendo rechazado por su pueblo, y la imagen de él perdonando los pecados de sus hermanos y convirtiéndose en el salvador del mundo, es la imagen de Jesús perdonando los pecados de los judíos y convirtiéndose en el salvador del mundo.</a:t>
              </a:r>
            </a:p>
          </p:txBody>
        </p:sp>
        <p:sp>
          <p:nvSpPr>
            <p:cNvPr id="10" name="object 10"/>
            <p:cNvSpPr txBox="1"/>
            <p:nvPr/>
          </p:nvSpPr>
          <p:spPr>
            <a:xfrm>
              <a:off x="536286" y="4673550"/>
              <a:ext cx="4515606" cy="3175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También hemos sido perdonados de nuestros pecados a través de la sangre de Jesús. Entonces, ¿cómo debemos tratar a aquellos que pecan contra nosotros?</a:t>
              </a:r>
            </a:p>
          </p:txBody>
        </p:sp>
        <p:sp>
          <p:nvSpPr>
            <p:cNvPr id="9" name="object 9"/>
            <p:cNvSpPr txBox="1"/>
            <p:nvPr/>
          </p:nvSpPr>
          <p:spPr>
            <a:xfrm>
              <a:off x="570500" y="5327854"/>
              <a:ext cx="14805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1071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63</a:t>
              </a:r>
              <a:endParaRPr sz="1000">
                <a:latin typeface="Times New Roman"/>
                <a:cs typeface="Times New Roman"/>
              </a:endParaRPr>
            </a:p>
          </p:txBody>
        </p:sp>
        <p:sp>
          <p:nvSpPr>
            <p:cNvPr id="7" name="object 7"/>
            <p:cNvSpPr txBox="1"/>
            <p:nvPr/>
          </p:nvSpPr>
          <p:spPr>
            <a:xfrm>
              <a:off x="540000" y="5689333"/>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9633"/>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66357"/>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566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46958"/>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41157"/>
              <a:ext cx="4463999" cy="152400"/>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59A84676-9F6B-4C99-B716-0A552EFA2B71}"/>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그룹 58">
            <a:extLst>
              <a:ext uri="{FF2B5EF4-FFF2-40B4-BE49-F238E27FC236}">
                <a16:creationId xmlns:a16="http://schemas.microsoft.com/office/drawing/2014/main" id="{B1E5EF83-3C64-4696-8C85-3F8415C1E45A}"/>
              </a:ext>
            </a:extLst>
          </p:cNvPr>
          <p:cNvGrpSpPr/>
          <p:nvPr/>
        </p:nvGrpSpPr>
        <p:grpSpPr>
          <a:xfrm>
            <a:off x="239200" y="467055"/>
            <a:ext cx="4794450" cy="7288440"/>
            <a:chOff x="239200" y="467055"/>
            <a:chExt cx="4794450" cy="7288440"/>
          </a:xfrm>
        </p:grpSpPr>
        <p:sp>
          <p:nvSpPr>
            <p:cNvPr id="49" name="object 49"/>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1" name="object 51"/>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2" name="object 52"/>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3" name="object 53"/>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4" name="object 54"/>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7" name="object 47"/>
            <p:cNvSpPr/>
            <p:nvPr/>
          </p:nvSpPr>
          <p:spPr>
            <a:xfrm>
              <a:off x="446394" y="2335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8" name="object 48"/>
            <p:cNvSpPr/>
            <p:nvPr/>
          </p:nvSpPr>
          <p:spPr>
            <a:xfrm>
              <a:off x="483936" y="2373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1" name="object 41"/>
            <p:cNvSpPr/>
            <p:nvPr/>
          </p:nvSpPr>
          <p:spPr>
            <a:xfrm>
              <a:off x="465349" y="36017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2" name="object 42"/>
            <p:cNvSpPr/>
            <p:nvPr/>
          </p:nvSpPr>
          <p:spPr>
            <a:xfrm>
              <a:off x="828531" y="36732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3" name="object 43"/>
            <p:cNvSpPr/>
            <p:nvPr/>
          </p:nvSpPr>
          <p:spPr>
            <a:xfrm>
              <a:off x="1132594" y="36424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4" name="object 44"/>
            <p:cNvSpPr/>
            <p:nvPr/>
          </p:nvSpPr>
          <p:spPr>
            <a:xfrm>
              <a:off x="1138284" y="36523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5" name="object 45"/>
            <p:cNvSpPr/>
            <p:nvPr/>
          </p:nvSpPr>
          <p:spPr>
            <a:xfrm>
              <a:off x="484882" y="36323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494648" y="40403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9" name="object 39"/>
            <p:cNvSpPr/>
            <p:nvPr/>
          </p:nvSpPr>
          <p:spPr>
            <a:xfrm>
              <a:off x="449995" y="4313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0" name="object 40"/>
            <p:cNvSpPr/>
            <p:nvPr/>
          </p:nvSpPr>
          <p:spPr>
            <a:xfrm>
              <a:off x="487536" y="43513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7" name="object 37"/>
            <p:cNvSpPr/>
            <p:nvPr/>
          </p:nvSpPr>
          <p:spPr>
            <a:xfrm>
              <a:off x="449995" y="5774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487536" y="5811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446394" y="28504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3936" y="2888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9" name="object 19"/>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20" name="object 20"/>
            <p:cNvSpPr/>
            <p:nvPr/>
          </p:nvSpPr>
          <p:spPr>
            <a:xfrm>
              <a:off x="366350" y="1248557"/>
              <a:ext cx="0" cy="705332"/>
            </a:xfrm>
            <a:custGeom>
              <a:avLst/>
              <a:gdLst/>
              <a:ahLst/>
              <a:cxnLst/>
              <a:rect l="l" t="t" r="r" b="b"/>
              <a:pathLst>
                <a:path h="705332">
                  <a:moveTo>
                    <a:pt x="0" y="0"/>
                  </a:moveTo>
                  <a:lnTo>
                    <a:pt x="0" y="705332"/>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1184482"/>
              <a:ext cx="774" cy="37769"/>
            </a:xfrm>
            <a:custGeom>
              <a:avLst/>
              <a:gdLst/>
              <a:ahLst/>
              <a:cxnLst/>
              <a:rect l="l" t="t" r="r" b="b"/>
              <a:pathLst>
                <a:path w="774" h="37769">
                  <a:moveTo>
                    <a:pt x="774" y="0"/>
                  </a:moveTo>
                  <a:lnTo>
                    <a:pt x="266" y="5829"/>
                  </a:lnTo>
                  <a:lnTo>
                    <a:pt x="0" y="11912"/>
                  </a:lnTo>
                  <a:lnTo>
                    <a:pt x="0" y="18262"/>
                  </a:lnTo>
                  <a:lnTo>
                    <a:pt x="0" y="37769"/>
                  </a:lnTo>
                </a:path>
              </a:pathLst>
            </a:custGeom>
            <a:ln w="12699">
              <a:solidFill>
                <a:srgbClr val="00C0F3"/>
              </a:solidFill>
            </a:ln>
          </p:spPr>
          <p:txBody>
            <a:bodyPr wrap="square" lIns="0" tIns="0" rIns="0" bIns="0" rtlCol="0">
              <a:noAutofit/>
            </a:bodyPr>
            <a:lstStyle/>
            <a:p>
              <a:endParaRPr/>
            </a:p>
          </p:txBody>
        </p:sp>
        <p:sp>
          <p:nvSpPr>
            <p:cNvPr id="22" name="object 22"/>
            <p:cNvSpPr/>
            <p:nvPr/>
          </p:nvSpPr>
          <p:spPr>
            <a:xfrm>
              <a:off x="372531" y="20281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366346" y="1967043"/>
              <a:ext cx="1536" cy="37706"/>
            </a:xfrm>
            <a:custGeom>
              <a:avLst/>
              <a:gdLst/>
              <a:ahLst/>
              <a:cxnLst/>
              <a:rect l="l" t="t" r="r" b="b"/>
              <a:pathLst>
                <a:path w="1536" h="37706">
                  <a:moveTo>
                    <a:pt x="0" y="0"/>
                  </a:moveTo>
                  <a:lnTo>
                    <a:pt x="0" y="19507"/>
                  </a:lnTo>
                  <a:lnTo>
                    <a:pt x="0" y="26593"/>
                  </a:lnTo>
                  <a:lnTo>
                    <a:pt x="1536" y="37706"/>
                  </a:lnTo>
                </a:path>
              </a:pathLst>
            </a:custGeom>
            <a:ln w="12700">
              <a:solidFill>
                <a:srgbClr val="00C0F3"/>
              </a:solidFill>
            </a:ln>
          </p:spPr>
          <p:txBody>
            <a:bodyPr wrap="square" lIns="0" tIns="0" rIns="0" bIns="0" rtlCol="0">
              <a:noAutofit/>
            </a:bodyPr>
            <a:lstStyle/>
            <a:p>
              <a:endParaRPr/>
            </a:p>
          </p:txBody>
        </p:sp>
        <p:sp>
          <p:nvSpPr>
            <p:cNvPr id="24" name="object 24"/>
            <p:cNvSpPr/>
            <p:nvPr/>
          </p:nvSpPr>
          <p:spPr>
            <a:xfrm>
              <a:off x="562993" y="21389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500484" y="21381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26" name="object 26"/>
            <p:cNvSpPr/>
            <p:nvPr/>
          </p:nvSpPr>
          <p:spPr>
            <a:xfrm>
              <a:off x="4922859" y="20166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4862273" y="21374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28" name="object 28"/>
            <p:cNvSpPr/>
            <p:nvPr/>
          </p:nvSpPr>
          <p:spPr>
            <a:xfrm>
              <a:off x="5033650" y="1235400"/>
              <a:ext cx="0" cy="705332"/>
            </a:xfrm>
            <a:custGeom>
              <a:avLst/>
              <a:gdLst/>
              <a:ahLst/>
              <a:cxnLst/>
              <a:rect l="l" t="t" r="r" b="b"/>
              <a:pathLst>
                <a:path h="705332">
                  <a:moveTo>
                    <a:pt x="0" y="705332"/>
                  </a:move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872" y="1967043"/>
              <a:ext cx="774" cy="37769"/>
            </a:xfrm>
            <a:custGeom>
              <a:avLst/>
              <a:gdLst/>
              <a:ahLst/>
              <a:cxnLst/>
              <a:rect l="l" t="t" r="r" b="b"/>
              <a:pathLst>
                <a:path w="774" h="37769">
                  <a:moveTo>
                    <a:pt x="0" y="37769"/>
                  </a:moveTo>
                  <a:lnTo>
                    <a:pt x="508" y="31940"/>
                  </a:lnTo>
                  <a:lnTo>
                    <a:pt x="774" y="25844"/>
                  </a:lnTo>
                  <a:lnTo>
                    <a:pt x="774" y="19507"/>
                  </a:lnTo>
                  <a:lnTo>
                    <a:pt x="774" y="0"/>
                  </a:lnTo>
                </a:path>
              </a:pathLst>
            </a:custGeom>
            <a:ln w="12700">
              <a:solidFill>
                <a:srgbClr val="00C0F3"/>
              </a:solidFill>
            </a:ln>
          </p:spPr>
          <p:txBody>
            <a:bodyPr wrap="square" lIns="0" tIns="0" rIns="0" bIns="0" rtlCol="0">
              <a:noAutofit/>
            </a:bodyPr>
            <a:lstStyle/>
            <a:p>
              <a:endParaRPr/>
            </a:p>
          </p:txBody>
        </p:sp>
        <p:sp>
          <p:nvSpPr>
            <p:cNvPr id="30" name="object 30"/>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5032123" y="1184532"/>
              <a:ext cx="1524" cy="37719"/>
            </a:xfrm>
            <a:custGeom>
              <a:avLst/>
              <a:gdLst/>
              <a:ahLst/>
              <a:cxnLst/>
              <a:rect l="l" t="t" r="r" b="b"/>
              <a:pathLst>
                <a:path w="1524" h="37718">
                  <a:moveTo>
                    <a:pt x="1524" y="37718"/>
                  </a:moveTo>
                  <a:lnTo>
                    <a:pt x="1524" y="18211"/>
                  </a:lnTo>
                  <a:lnTo>
                    <a:pt x="1524" y="11125"/>
                  </a:lnTo>
                  <a:lnTo>
                    <a:pt x="0" y="0"/>
                  </a:lnTo>
                </a:path>
              </a:pathLst>
            </a:custGeom>
            <a:ln w="12700">
              <a:solidFill>
                <a:srgbClr val="00C0F3"/>
              </a:solidFill>
            </a:ln>
          </p:spPr>
          <p:txBody>
            <a:bodyPr wrap="square" lIns="0" tIns="0" rIns="0" bIns="0" rtlCol="0">
              <a:noAutofit/>
            </a:bodyPr>
            <a:lstStyle/>
            <a:p>
              <a:endParaRPr/>
            </a:p>
          </p:txBody>
        </p:sp>
        <p:sp>
          <p:nvSpPr>
            <p:cNvPr id="32" name="object 32"/>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3" name="object 33"/>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34" name="object 34"/>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16" name="object 16"/>
            <p:cNvSpPr txBox="1"/>
            <p:nvPr/>
          </p:nvSpPr>
          <p:spPr>
            <a:xfrm>
              <a:off x="437300" y="1196025"/>
              <a:ext cx="4517453" cy="304800"/>
            </a:xfrm>
            <a:prstGeom prst="rect">
              <a:avLst/>
            </a:prstGeom>
          </p:spPr>
          <p:txBody>
            <a:bodyPr wrap="square" lIns="0" tIns="7302" rIns="0" bIns="0" rtlCol="0">
              <a:noAutofit/>
            </a:bodyPr>
            <a:lstStyle/>
            <a:p>
              <a:pPr marL="12700" algn="just"/>
              <a:r>
                <a:rPr lang="es-ES" sz="1000" dirty="0">
                  <a:latin typeface="Malgun Gothic"/>
                  <a:cs typeface="Malgun Gothic"/>
                </a:rPr>
                <a:t>Antes sed benignos unos con otros, misericordiosos, perdonándoos unos a otros, como Dios también os perdonó a vosotros en Cristo.</a:t>
              </a:r>
              <a:r>
                <a:rPr sz="1000" dirty="0">
                  <a:latin typeface="Malgun Gothic"/>
                  <a:cs typeface="Malgun Gothic"/>
                </a:rPr>
                <a:t> (</a:t>
              </a:r>
              <a:r>
                <a:rPr lang="es-ES" sz="1000" dirty="0">
                  <a:latin typeface="Malgun Gothic"/>
                  <a:cs typeface="Malgun Gothic"/>
                </a:rPr>
                <a:t>Ef</a:t>
              </a:r>
              <a:r>
                <a:rPr sz="1000" dirty="0">
                  <a:latin typeface="Malgun Gothic"/>
                  <a:cs typeface="Malgun Gothic"/>
                </a:rPr>
                <a:t> 4:32)</a:t>
              </a:r>
            </a:p>
          </p:txBody>
        </p:sp>
        <p:sp>
          <p:nvSpPr>
            <p:cNvPr id="15" name="object 15"/>
            <p:cNvSpPr txBox="1"/>
            <p:nvPr/>
          </p:nvSpPr>
          <p:spPr>
            <a:xfrm>
              <a:off x="437300" y="1653225"/>
              <a:ext cx="4517453" cy="304800"/>
            </a:xfrm>
            <a:prstGeom prst="rect">
              <a:avLst/>
            </a:prstGeom>
          </p:spPr>
          <p:txBody>
            <a:bodyPr wrap="square" lIns="0" tIns="7302" rIns="0" bIns="0" rtlCol="0">
              <a:noAutofit/>
            </a:bodyPr>
            <a:lstStyle/>
            <a:p>
              <a:pPr marL="12700" algn="just"/>
              <a:r>
                <a:rPr sz="1000" dirty="0">
                  <a:latin typeface="Malgun Gothic"/>
                  <a:cs typeface="Malgun Gothic"/>
                </a:rPr>
                <a:t>And be kind to one another, tenderhearted, forgiving one another, just as God</a:t>
              </a:r>
              <a:r>
                <a:rPr lang="es-ES" sz="1000" dirty="0">
                  <a:latin typeface="Malgun Gothic"/>
                  <a:cs typeface="Malgun Gothic"/>
                </a:rPr>
                <a:t> </a:t>
              </a:r>
              <a:r>
                <a:rPr sz="1000" dirty="0">
                  <a:latin typeface="Malgun Gothic"/>
                  <a:cs typeface="Malgun Gothic"/>
                </a:rPr>
                <a:t>in Christ forgave you (Eph 4:32)</a:t>
              </a:r>
            </a:p>
          </p:txBody>
        </p:sp>
        <p:sp>
          <p:nvSpPr>
            <p:cNvPr id="14" name="object 14"/>
            <p:cNvSpPr txBox="1"/>
            <p:nvPr/>
          </p:nvSpPr>
          <p:spPr>
            <a:xfrm>
              <a:off x="534179" y="23942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3" name="object 13"/>
            <p:cNvSpPr txBox="1"/>
            <p:nvPr/>
          </p:nvSpPr>
          <p:spPr>
            <a:xfrm>
              <a:off x="808099" y="23940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12" name="object 12"/>
            <p:cNvSpPr txBox="1"/>
            <p:nvPr/>
          </p:nvSpPr>
          <p:spPr>
            <a:xfrm>
              <a:off x="534179" y="29089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1" name="object 11"/>
            <p:cNvSpPr txBox="1"/>
            <p:nvPr/>
          </p:nvSpPr>
          <p:spPr>
            <a:xfrm>
              <a:off x="808099" y="2908863"/>
              <a:ext cx="3757551" cy="160298"/>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¿Por qué debemos ser misericordiosos y perdonarnos unos a otros?</a:t>
              </a:r>
              <a:endParaRPr sz="900" dirty="0">
                <a:latin typeface="Malgun Gothic"/>
                <a:cs typeface="Malgun Gothic"/>
              </a:endParaRPr>
            </a:p>
          </p:txBody>
        </p:sp>
        <p:sp>
          <p:nvSpPr>
            <p:cNvPr id="8" name="object 8"/>
            <p:cNvSpPr txBox="1"/>
            <p:nvPr/>
          </p:nvSpPr>
          <p:spPr>
            <a:xfrm>
              <a:off x="537780" y="43722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7" name="object 7"/>
            <p:cNvSpPr txBox="1"/>
            <p:nvPr/>
          </p:nvSpPr>
          <p:spPr>
            <a:xfrm>
              <a:off x="811701" y="4324350"/>
              <a:ext cx="4025305" cy="324573"/>
            </a:xfrm>
            <a:prstGeom prst="rect">
              <a:avLst/>
            </a:prstGeom>
          </p:spPr>
          <p:txBody>
            <a:bodyPr wrap="square" lIns="0" tIns="6635" rIns="0" bIns="0" rtlCol="0">
              <a:noAutofit/>
            </a:bodyPr>
            <a:lstStyle/>
            <a:p>
              <a:pPr marL="12700" algn="just"/>
              <a:r>
                <a:rPr lang="es-ES" sz="900" dirty="0">
                  <a:latin typeface="Malgun Gothic"/>
                  <a:cs typeface="Malgun Gothic"/>
                </a:rPr>
                <a:t>Compara lo que los hermanos le hicieron a José y lo que él le hizo a sus hermanos después de que se convirtió en primer ministro (Gn 37:28, 50:19~21).</a:t>
              </a:r>
            </a:p>
          </p:txBody>
        </p:sp>
        <p:sp>
          <p:nvSpPr>
            <p:cNvPr id="6" name="object 6"/>
            <p:cNvSpPr txBox="1"/>
            <p:nvPr/>
          </p:nvSpPr>
          <p:spPr>
            <a:xfrm>
              <a:off x="537780" y="58327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5" name="object 5"/>
            <p:cNvSpPr txBox="1"/>
            <p:nvPr/>
          </p:nvSpPr>
          <p:spPr>
            <a:xfrm>
              <a:off x="811701" y="5784876"/>
              <a:ext cx="4037936" cy="324573"/>
            </a:xfrm>
            <a:prstGeom prst="rect">
              <a:avLst/>
            </a:prstGeom>
          </p:spPr>
          <p:txBody>
            <a:bodyPr wrap="square" lIns="0" tIns="6635" rIns="0" bIns="0" rtlCol="0">
              <a:noAutofit/>
            </a:bodyPr>
            <a:lstStyle/>
            <a:p>
              <a:pPr marL="12700" algn="just"/>
              <a:r>
                <a:rPr lang="es-ES" sz="900" dirty="0">
                  <a:latin typeface="Malgun Gothic"/>
                  <a:cs typeface="Malgun Gothic"/>
                </a:rPr>
                <a:t>No es fácil perdonar a alguien que está mal contigo. ¿Cómo pudo José perdonar a sus hermanos (Gn 41:51~52, 45:7~8, 50:19~20)?</a:t>
              </a:r>
            </a:p>
          </p:txBody>
        </p:sp>
        <p:sp>
          <p:nvSpPr>
            <p:cNvPr id="4" name="object 4"/>
            <p:cNvSpPr txBox="1"/>
            <p:nvPr/>
          </p:nvSpPr>
          <p:spPr>
            <a:xfrm>
              <a:off x="239200" y="760309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64</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1999245"/>
              <a:ext cx="4286643" cy="152400"/>
            </a:xfrm>
            <a:prstGeom prst="rect">
              <a:avLst/>
            </a:prstGeom>
          </p:spPr>
          <p:txBody>
            <a:bodyPr wrap="square" lIns="0" tIns="0" rIns="0" bIns="0" rtlCol="0">
              <a:noAutofit/>
            </a:bodyPr>
            <a:lstStyle/>
            <a:p>
              <a:pPr marL="25400">
                <a:lnSpc>
                  <a:spcPts val="1000"/>
                </a:lnSpc>
              </a:pPr>
              <a:endParaRPr sz="1000"/>
            </a:p>
          </p:txBody>
        </p:sp>
        <p:sp>
          <p:nvSpPr>
            <p:cNvPr id="56" name="object 11">
              <a:extLst>
                <a:ext uri="{FF2B5EF4-FFF2-40B4-BE49-F238E27FC236}">
                  <a16:creationId xmlns:a16="http://schemas.microsoft.com/office/drawing/2014/main" id="{730C66EA-6183-4114-AE58-A589B10D7B7D}"/>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8" name="object 11">
              <a:extLst>
                <a:ext uri="{FF2B5EF4-FFF2-40B4-BE49-F238E27FC236}">
                  <a16:creationId xmlns:a16="http://schemas.microsoft.com/office/drawing/2014/main" id="{EEA66200-426B-4975-AEED-D3EE9C5D1517}"/>
                </a:ext>
              </a:extLst>
            </p:cNvPr>
            <p:cNvSpPr txBox="1"/>
            <p:nvPr/>
          </p:nvSpPr>
          <p:spPr>
            <a:xfrm>
              <a:off x="515686" y="36449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F3A961AF-15E9-4EC3-8CE1-136C5FD28681}"/>
              </a:ext>
            </a:extLst>
          </p:cNvPr>
          <p:cNvGrpSpPr/>
          <p:nvPr/>
        </p:nvGrpSpPr>
        <p:grpSpPr>
          <a:xfrm>
            <a:off x="545287" y="1007997"/>
            <a:ext cx="4655313" cy="6747498"/>
            <a:chOff x="545287" y="1007997"/>
            <a:chExt cx="4655313" cy="6747498"/>
          </a:xfrm>
        </p:grpSpPr>
        <p:sp>
          <p:nvSpPr>
            <p:cNvPr id="13" name="object 13"/>
            <p:cNvSpPr/>
            <p:nvPr/>
          </p:nvSpPr>
          <p:spPr>
            <a:xfrm>
              <a:off x="545294" y="4685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4722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87" y="1007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28" y="1045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1270109" y="1560884"/>
              <a:ext cx="3152680" cy="1443283"/>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p:nvPr/>
          </p:nvSpPr>
          <p:spPr>
            <a:xfrm>
              <a:off x="918349" y="1479550"/>
              <a:ext cx="3923296" cy="1655991"/>
            </a:xfrm>
            <a:custGeom>
              <a:avLst/>
              <a:gdLst/>
              <a:ahLst/>
              <a:cxnLst/>
              <a:rect l="l" t="t" r="r" b="b"/>
              <a:pathLst>
                <a:path w="3923296" h="1655991">
                  <a:moveTo>
                    <a:pt x="152400" y="0"/>
                  </a:moveTo>
                  <a:lnTo>
                    <a:pt x="104619" y="249"/>
                  </a:lnTo>
                  <a:lnTo>
                    <a:pt x="53485" y="3897"/>
                  </a:lnTo>
                  <a:lnTo>
                    <a:pt x="15789" y="22731"/>
                  </a:lnTo>
                  <a:lnTo>
                    <a:pt x="1951" y="68505"/>
                  </a:lnTo>
                  <a:lnTo>
                    <a:pt x="28" y="127719"/>
                  </a:lnTo>
                  <a:lnTo>
                    <a:pt x="0" y="152400"/>
                  </a:lnTo>
                  <a:lnTo>
                    <a:pt x="0" y="1503591"/>
                  </a:lnTo>
                  <a:lnTo>
                    <a:pt x="249" y="1551372"/>
                  </a:lnTo>
                  <a:lnTo>
                    <a:pt x="3897" y="1602505"/>
                  </a:lnTo>
                  <a:lnTo>
                    <a:pt x="22731" y="1640201"/>
                  </a:lnTo>
                  <a:lnTo>
                    <a:pt x="68505" y="1654039"/>
                  </a:lnTo>
                  <a:lnTo>
                    <a:pt x="127719" y="1655962"/>
                  </a:lnTo>
                  <a:lnTo>
                    <a:pt x="152400" y="1655991"/>
                  </a:lnTo>
                  <a:lnTo>
                    <a:pt x="3770896" y="1655991"/>
                  </a:lnTo>
                  <a:lnTo>
                    <a:pt x="3818677" y="1655741"/>
                  </a:lnTo>
                  <a:lnTo>
                    <a:pt x="3869810" y="1652093"/>
                  </a:lnTo>
                  <a:lnTo>
                    <a:pt x="3907507" y="1633259"/>
                  </a:lnTo>
                  <a:lnTo>
                    <a:pt x="3921344" y="1587485"/>
                  </a:lnTo>
                  <a:lnTo>
                    <a:pt x="3923268" y="1528271"/>
                  </a:lnTo>
                  <a:lnTo>
                    <a:pt x="3923296" y="1503591"/>
                  </a:lnTo>
                  <a:lnTo>
                    <a:pt x="3923296" y="152400"/>
                  </a:lnTo>
                  <a:lnTo>
                    <a:pt x="3923047" y="104619"/>
                  </a:lnTo>
                  <a:lnTo>
                    <a:pt x="3919399" y="53485"/>
                  </a:lnTo>
                  <a:lnTo>
                    <a:pt x="3900565" y="15789"/>
                  </a:lnTo>
                  <a:lnTo>
                    <a:pt x="3854791" y="1951"/>
                  </a:lnTo>
                  <a:lnTo>
                    <a:pt x="3795577" y="28"/>
                  </a:lnTo>
                  <a:lnTo>
                    <a:pt x="3770896" y="0"/>
                  </a:lnTo>
                  <a:lnTo>
                    <a:pt x="152400" y="0"/>
                  </a:lnTo>
                  <a:close/>
                </a:path>
              </a:pathLst>
            </a:custGeom>
            <a:ln w="12700">
              <a:solidFill>
                <a:srgbClr val="00ADEF"/>
              </a:solidFill>
            </a:ln>
          </p:spPr>
          <p:txBody>
            <a:bodyPr wrap="square" lIns="0" tIns="0" rIns="0" bIns="0" rtlCol="0">
              <a:noAutofit/>
            </a:bodyPr>
            <a:lstStyle/>
            <a:p>
              <a:endParaRPr/>
            </a:p>
          </p:txBody>
        </p:sp>
        <p:sp>
          <p:nvSpPr>
            <p:cNvPr id="8" name="object 8"/>
            <p:cNvSpPr txBox="1"/>
            <p:nvPr/>
          </p:nvSpPr>
          <p:spPr>
            <a:xfrm>
              <a:off x="633072" y="10664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7" name="object 7"/>
            <p:cNvSpPr txBox="1"/>
            <p:nvPr/>
          </p:nvSpPr>
          <p:spPr>
            <a:xfrm>
              <a:off x="906992" y="1007998"/>
              <a:ext cx="4052943" cy="297562"/>
            </a:xfrm>
            <a:prstGeom prst="rect">
              <a:avLst/>
            </a:prstGeom>
          </p:spPr>
          <p:txBody>
            <a:bodyPr wrap="square" lIns="0" tIns="6635" rIns="0" bIns="0" rtlCol="0">
              <a:noAutofit/>
            </a:bodyPr>
            <a:lstStyle/>
            <a:p>
              <a:pPr marL="12700" algn="just"/>
              <a:r>
                <a:rPr lang="es-ES" sz="900" dirty="0">
                  <a:latin typeface="Malgun Gothic"/>
                  <a:cs typeface="Malgun Gothic"/>
                </a:rPr>
                <a:t>En el perdón, está el que perdona y el que es perdonado. Vamos a hablar sobre cómo el perdón beneficia a quienes perdonan y cómo beneficia a quienes son perdonados.</a:t>
              </a:r>
            </a:p>
          </p:txBody>
        </p:sp>
        <p:sp>
          <p:nvSpPr>
            <p:cNvPr id="6" name="object 6"/>
            <p:cNvSpPr txBox="1"/>
            <p:nvPr/>
          </p:nvSpPr>
          <p:spPr>
            <a:xfrm>
              <a:off x="1212851" y="2943063"/>
              <a:ext cx="838200"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El que perdona</a:t>
              </a:r>
              <a:endParaRPr sz="900" dirty="0">
                <a:latin typeface="Malgun Gothic"/>
                <a:cs typeface="Malgun Gothic"/>
              </a:endParaRPr>
            </a:p>
          </p:txBody>
        </p:sp>
        <p:sp>
          <p:nvSpPr>
            <p:cNvPr id="5" name="object 5"/>
            <p:cNvSpPr txBox="1"/>
            <p:nvPr/>
          </p:nvSpPr>
          <p:spPr>
            <a:xfrm>
              <a:off x="3651250" y="2943063"/>
              <a:ext cx="1114372"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El que es perdonado</a:t>
              </a:r>
              <a:endParaRPr sz="900" dirty="0">
                <a:latin typeface="Malgun Gothic"/>
                <a:cs typeface="Malgun Gothic"/>
              </a:endParaRPr>
            </a:p>
          </p:txBody>
        </p:sp>
        <p:sp>
          <p:nvSpPr>
            <p:cNvPr id="4" name="object 4"/>
            <p:cNvSpPr txBox="1"/>
            <p:nvPr/>
          </p:nvSpPr>
          <p:spPr>
            <a:xfrm>
              <a:off x="633079" y="4743577"/>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4685098"/>
              <a:ext cx="4052936" cy="458401"/>
            </a:xfrm>
            <a:prstGeom prst="rect">
              <a:avLst/>
            </a:prstGeom>
          </p:spPr>
          <p:txBody>
            <a:bodyPr wrap="square" lIns="0" tIns="6635" rIns="0" bIns="0" rtlCol="0">
              <a:noAutofit/>
            </a:bodyPr>
            <a:lstStyle/>
            <a:p>
              <a:pPr marL="12700" marR="1371" algn="just"/>
              <a:r>
                <a:rPr lang="es-ES" sz="900" dirty="0">
                  <a:latin typeface="Malgun Gothic"/>
                  <a:cs typeface="Malgun Gothic"/>
                </a:rPr>
                <a:t>¿Cuántas veces podrás perdonar a tus hermanos y hermanas salvos si pecan contra ti (Mt 18:21~22)? Y si alguna vez has perdonado, escribe una situación que te hayas impresionado más.</a:t>
              </a:r>
            </a:p>
          </p:txBody>
        </p:sp>
        <p:sp>
          <p:nvSpPr>
            <p:cNvPr id="2" name="object 2"/>
            <p:cNvSpPr txBox="1"/>
            <p:nvPr/>
          </p:nvSpPr>
          <p:spPr>
            <a:xfrm>
              <a:off x="50291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65</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10:12</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999314" cy="147171"/>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Pr 17:9</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1Co 13:7</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66</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39" dirty="0">
                  <a:latin typeface="Malgun Gothic"/>
                  <a:cs typeface="Malgun Gothic"/>
                </a:rPr>
                <a:t>Ef 4:26~27</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Ef 4:32</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5" y="4442719"/>
              <a:ext cx="833337" cy="166769"/>
            </a:xfrm>
            <a:prstGeom prst="rect">
              <a:avLst/>
            </a:prstGeom>
          </p:spPr>
          <p:txBody>
            <a:bodyPr wrap="square" lIns="0" tIns="6400" rIns="0" bIns="0" rtlCol="0">
              <a:noAutofit/>
            </a:bodyPr>
            <a:lstStyle/>
            <a:p>
              <a:pPr marL="12700">
                <a:lnSpc>
                  <a:spcPts val="1045"/>
                </a:lnSpc>
              </a:pPr>
              <a:r>
                <a:rPr lang="es-ES" sz="1000" spc="39" dirty="0">
                  <a:latin typeface="Malgun Gothic"/>
                  <a:cs typeface="Malgun Gothic"/>
                </a:rPr>
                <a:t>Col 3:13~14</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1P 4:8</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67</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그룹 19">
            <a:extLst>
              <a:ext uri="{FF2B5EF4-FFF2-40B4-BE49-F238E27FC236}">
                <a16:creationId xmlns:a16="http://schemas.microsoft.com/office/drawing/2014/main" id="{40E2AF86-15D9-481E-AF5F-50A9AB2758E3}"/>
              </a:ext>
            </a:extLst>
          </p:cNvPr>
          <p:cNvGrpSpPr/>
          <p:nvPr/>
        </p:nvGrpSpPr>
        <p:grpSpPr>
          <a:xfrm>
            <a:off x="0" y="-12"/>
            <a:ext cx="5471997" cy="7992008"/>
            <a:chOff x="0" y="-12"/>
            <a:chExt cx="5471997" cy="7992008"/>
          </a:xfrm>
        </p:grpSpPr>
        <p:sp>
          <p:nvSpPr>
            <p:cNvPr id="17" name="object 17"/>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0" name="object 10"/>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819416" y="4086479"/>
              <a:ext cx="3575429" cy="2660522"/>
            </a:xfrm>
            <a:prstGeom prst="rect">
              <a:avLst/>
            </a:prstGeom>
            <a:blipFill>
              <a:blip r:embed="rId3" cstate="print"/>
              <a:stretch>
                <a:fillRect/>
              </a:stretch>
            </a:blipFill>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7" name="object 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5" name="object 5"/>
            <p:cNvSpPr txBox="1"/>
            <p:nvPr/>
          </p:nvSpPr>
          <p:spPr>
            <a:xfrm>
              <a:off x="1523376" y="1093600"/>
              <a:ext cx="3118474"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John Selwyn del mismo nombre</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442663" y="1738124"/>
              <a:ext cx="4418034" cy="964945"/>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John Selwyn, conocido por ser bueno en el boxeo en la universidad, fue nombrado pastor en el Pacífico Sur. En una ocasión habló con dureza a un falso converso con advertencias y censura. El hombre apretó el puño y golpeó al pastor en la cara. Pero Selwyn solo lo miraba con los brazos cruzados. Sus fuertes brazos y grandes puños le sobraba para golpearle y dejarle acostado. Aún así, solo estaba observando en silencio su actitud. El hombre, se quedó avergonzado y se escapó a la jungla. Años después, el pastor enfermó gravemente y volvió a su pueblo.</a:t>
              </a:r>
            </a:p>
          </p:txBody>
        </p:sp>
        <p:sp>
          <p:nvSpPr>
            <p:cNvPr id="3" name="object 3"/>
            <p:cNvSpPr txBox="1"/>
            <p:nvPr/>
          </p:nvSpPr>
          <p:spPr>
            <a:xfrm>
              <a:off x="442663" y="2957190"/>
              <a:ext cx="4412314" cy="584283"/>
            </a:xfrm>
            <a:prstGeom prst="rect">
              <a:avLst/>
            </a:prstGeom>
          </p:spPr>
          <p:txBody>
            <a:bodyPr wrap="square" lIns="0" tIns="6604" rIns="0" bIns="0" rtlCol="0">
              <a:noAutofit/>
            </a:bodyPr>
            <a:lstStyle/>
            <a:p>
              <a:pPr marR="8207" indent="98425" algn="just">
                <a:lnSpc>
                  <a:spcPts val="1200"/>
                </a:lnSpc>
              </a:pPr>
              <a:r>
                <a:rPr lang="es-ES" sz="900" dirty="0">
                  <a:latin typeface="Malgun Gothic"/>
                  <a:cs typeface="Malgun Gothic"/>
                </a:rPr>
                <a:t>Pero un día, la persona que había golpeado al pastor se acercó al pastor sucesor para confesar a Cristo como Señor y quería ser bautizado. Después de confirmar su autenticidad, cuando se le preguntó qué nombre le gustaría tener como cristiano, respondió: "John Selwyn." “Él me enseñó cómo es Jesucristo."</a:t>
              </a:r>
            </a:p>
          </p:txBody>
        </p:sp>
        <p:sp>
          <p:nvSpPr>
            <p:cNvPr id="2" name="object 2"/>
            <p:cNvSpPr txBox="1"/>
            <p:nvPr/>
          </p:nvSpPr>
          <p:spPr>
            <a:xfrm>
              <a:off x="2080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68</a:t>
              </a:r>
              <a:endParaRPr sz="1000">
                <a:latin typeface="Times New Roman"/>
                <a:cs typeface="Times New Roman"/>
              </a:endParaRPr>
            </a:p>
          </p:txBody>
        </p:sp>
        <p:sp>
          <p:nvSpPr>
            <p:cNvPr id="19" name="object 7">
              <a:extLst>
                <a:ext uri="{FF2B5EF4-FFF2-40B4-BE49-F238E27FC236}">
                  <a16:creationId xmlns:a16="http://schemas.microsoft.com/office/drawing/2014/main" id="{B7A7831D-57F7-46A2-9599-B105B1056E54}"/>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그룹 27">
            <a:extLst>
              <a:ext uri="{FF2B5EF4-FFF2-40B4-BE49-F238E27FC236}">
                <a16:creationId xmlns:a16="http://schemas.microsoft.com/office/drawing/2014/main" id="{ADBCE01A-E661-4945-A93F-49F3335F7E4B}"/>
              </a:ext>
            </a:extLst>
          </p:cNvPr>
          <p:cNvGrpSpPr/>
          <p:nvPr/>
        </p:nvGrpSpPr>
        <p:grpSpPr>
          <a:xfrm>
            <a:off x="0" y="-12"/>
            <a:ext cx="5471997" cy="7992008"/>
            <a:chOff x="0" y="-12"/>
            <a:chExt cx="5471997" cy="7992008"/>
          </a:xfrm>
        </p:grpSpPr>
        <p:sp>
          <p:nvSpPr>
            <p:cNvPr id="23" name="object 23"/>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464823" y="654420"/>
              <a:ext cx="3573246" cy="697204"/>
            </a:xfrm>
            <a:custGeom>
              <a:avLst/>
              <a:gdLst/>
              <a:ahLst/>
              <a:cxnLst/>
              <a:rect l="l" t="t" r="r" b="b"/>
              <a:pathLst>
                <a:path w="3573246" h="697204">
                  <a:moveTo>
                    <a:pt x="166243" y="444106"/>
                  </a:moveTo>
                  <a:lnTo>
                    <a:pt x="166243" y="617435"/>
                  </a:lnTo>
                  <a:lnTo>
                    <a:pt x="167561" y="631960"/>
                  </a:lnTo>
                  <a:lnTo>
                    <a:pt x="185471" y="669381"/>
                  </a:lnTo>
                  <a:lnTo>
                    <a:pt x="219384" y="692654"/>
                  </a:lnTo>
                  <a:lnTo>
                    <a:pt x="245999" y="697204"/>
                  </a:lnTo>
                  <a:lnTo>
                    <a:pt x="3493477" y="697204"/>
                  </a:lnTo>
                  <a:lnTo>
                    <a:pt x="3534206" y="686038"/>
                  </a:lnTo>
                  <a:lnTo>
                    <a:pt x="3562898" y="656756"/>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solidFill>
              <a:srgbClr val="FFFFFF"/>
            </a:solidFill>
          </p:spPr>
          <p:txBody>
            <a:bodyPr wrap="square" lIns="0" tIns="0" rIns="0" bIns="0" rtlCol="0">
              <a:noAutofit/>
            </a:bodyPr>
            <a:lstStyle/>
            <a:p>
              <a:pPr algn="just"/>
              <a:endParaRPr dirty="0"/>
            </a:p>
          </p:txBody>
        </p:sp>
        <p:sp>
          <p:nvSpPr>
            <p:cNvPr id="20" name="object 20"/>
            <p:cNvSpPr/>
            <p:nvPr/>
          </p:nvSpPr>
          <p:spPr>
            <a:xfrm>
              <a:off x="1464823" y="654420"/>
              <a:ext cx="3573246" cy="697204"/>
            </a:xfrm>
            <a:custGeom>
              <a:avLst/>
              <a:gdLst/>
              <a:ahLst/>
              <a:cxnLst/>
              <a:rect l="l" t="t" r="r" b="b"/>
              <a:pathLst>
                <a:path w="3573246" h="697204">
                  <a:moveTo>
                    <a:pt x="166243" y="444106"/>
                  </a:moveTo>
                  <a:lnTo>
                    <a:pt x="166243" y="617435"/>
                  </a:lnTo>
                  <a:lnTo>
                    <a:pt x="167561" y="631960"/>
                  </a:lnTo>
                  <a:lnTo>
                    <a:pt x="185471" y="669381"/>
                  </a:lnTo>
                  <a:lnTo>
                    <a:pt x="219384" y="692654"/>
                  </a:lnTo>
                  <a:lnTo>
                    <a:pt x="245999" y="697204"/>
                  </a:lnTo>
                  <a:lnTo>
                    <a:pt x="3493477" y="697204"/>
                  </a:lnTo>
                  <a:lnTo>
                    <a:pt x="3534206" y="686038"/>
                  </a:lnTo>
                  <a:lnTo>
                    <a:pt x="3562898" y="656756"/>
                  </a:lnTo>
                  <a:lnTo>
                    <a:pt x="3573246" y="617435"/>
                  </a:lnTo>
                  <a:lnTo>
                    <a:pt x="3573246" y="79756"/>
                  </a:lnTo>
                  <a:lnTo>
                    <a:pt x="3562078" y="39027"/>
                  </a:lnTo>
                  <a:lnTo>
                    <a:pt x="3532792" y="10341"/>
                  </a:lnTo>
                  <a:lnTo>
                    <a:pt x="3493477" y="0"/>
                  </a:lnTo>
                  <a:lnTo>
                    <a:pt x="245999" y="0"/>
                  </a:lnTo>
                  <a:lnTo>
                    <a:pt x="205273" y="11166"/>
                  </a:lnTo>
                  <a:lnTo>
                    <a:pt x="176584" y="40449"/>
                  </a:lnTo>
                  <a:lnTo>
                    <a:pt x="166243" y="79756"/>
                  </a:lnTo>
                  <a:lnTo>
                    <a:pt x="166243" y="319836"/>
                  </a:lnTo>
                  <a:lnTo>
                    <a:pt x="161657" y="332299"/>
                  </a:lnTo>
                  <a:lnTo>
                    <a:pt x="157424" y="343059"/>
                  </a:lnTo>
                  <a:lnTo>
                    <a:pt x="153252" y="352186"/>
                  </a:lnTo>
                  <a:lnTo>
                    <a:pt x="148848" y="359749"/>
                  </a:lnTo>
                  <a:lnTo>
                    <a:pt x="143921" y="365817"/>
                  </a:lnTo>
                  <a:lnTo>
                    <a:pt x="138176" y="370461"/>
                  </a:lnTo>
                  <a:lnTo>
                    <a:pt x="131322" y="373749"/>
                  </a:lnTo>
                  <a:lnTo>
                    <a:pt x="123066" y="375751"/>
                  </a:lnTo>
                  <a:lnTo>
                    <a:pt x="113116" y="376536"/>
                  </a:lnTo>
                  <a:lnTo>
                    <a:pt x="101179" y="376175"/>
                  </a:lnTo>
                  <a:lnTo>
                    <a:pt x="86963" y="374735"/>
                  </a:lnTo>
                  <a:lnTo>
                    <a:pt x="70175" y="372287"/>
                  </a:lnTo>
                  <a:lnTo>
                    <a:pt x="50523" y="368901"/>
                  </a:lnTo>
                  <a:lnTo>
                    <a:pt x="27714" y="364645"/>
                  </a:lnTo>
                  <a:lnTo>
                    <a:pt x="1456" y="359590"/>
                  </a:lnTo>
                  <a:lnTo>
                    <a:pt x="0" y="359308"/>
                  </a:lnTo>
                  <a:lnTo>
                    <a:pt x="18862" y="376395"/>
                  </a:lnTo>
                  <a:lnTo>
                    <a:pt x="35380" y="391247"/>
                  </a:lnTo>
                  <a:lnTo>
                    <a:pt x="49827" y="404003"/>
                  </a:lnTo>
                  <a:lnTo>
                    <a:pt x="62480" y="414804"/>
                  </a:lnTo>
                  <a:lnTo>
                    <a:pt x="73613" y="423791"/>
                  </a:lnTo>
                  <a:lnTo>
                    <a:pt x="83501" y="431103"/>
                  </a:lnTo>
                  <a:lnTo>
                    <a:pt x="92420" y="436880"/>
                  </a:lnTo>
                  <a:lnTo>
                    <a:pt x="100643" y="441264"/>
                  </a:lnTo>
                  <a:lnTo>
                    <a:pt x="108447" y="444394"/>
                  </a:lnTo>
                  <a:lnTo>
                    <a:pt x="116107" y="446411"/>
                  </a:lnTo>
                  <a:lnTo>
                    <a:pt x="123897" y="447455"/>
                  </a:lnTo>
                  <a:lnTo>
                    <a:pt x="132092" y="447666"/>
                  </a:lnTo>
                  <a:lnTo>
                    <a:pt x="140968" y="447184"/>
                  </a:lnTo>
                  <a:lnTo>
                    <a:pt x="150800" y="446151"/>
                  </a:lnTo>
                  <a:lnTo>
                    <a:pt x="161862" y="444706"/>
                  </a:lnTo>
                  <a:lnTo>
                    <a:pt x="166243" y="444106"/>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2" name="object 22"/>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0" name="object 10"/>
            <p:cNvSpPr txBox="1"/>
            <p:nvPr/>
          </p:nvSpPr>
          <p:spPr>
            <a:xfrm>
              <a:off x="612263" y="1897123"/>
              <a:ext cx="4362353" cy="46979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Algunas personas dicen que la salvación es demasiado fácil por eso no pueden creer. Piensan que tienen que hacer algo difícil o que tienen que sentir algo, pueden pensar que es demasiado fácil porque solo tienen que creer.</a:t>
              </a:r>
            </a:p>
          </p:txBody>
        </p:sp>
        <p:sp>
          <p:nvSpPr>
            <p:cNvPr id="9" name="object 9"/>
            <p:cNvSpPr txBox="1"/>
            <p:nvPr/>
          </p:nvSpPr>
          <p:spPr>
            <a:xfrm>
              <a:off x="612263" y="2472008"/>
              <a:ext cx="4362353" cy="55522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Sin embargo, en ninguna parte de la Biblia dice que la salvación es fácil. Porque, de hecho, la salvación no es fácil. Aquellos que creyeron y recibieron la salvación la recibieron muy fácilmente, pero de hecho, hubo procesos muy difíciles para recibir esa salvación.</a:t>
              </a:r>
            </a:p>
          </p:txBody>
        </p:sp>
        <p:sp>
          <p:nvSpPr>
            <p:cNvPr id="8" name="object 8"/>
            <p:cNvSpPr txBox="1"/>
            <p:nvPr/>
          </p:nvSpPr>
          <p:spPr>
            <a:xfrm>
              <a:off x="612263" y="3184073"/>
              <a:ext cx="4368079" cy="77470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Primero, piensen en el sufrimiento de Jesús hasta que cumplió esa salvación. El sufrimiento de la cruz, que tomó por nosotros para perdonar nuestros pecados, debe haber sido indeciblemente vergonzoso, doloroso y difícil. Como ya ha sido condenado por nosotros, creemos en sus méritos y somos salvos sin ningún esfuerzo.</a:t>
              </a:r>
            </a:p>
          </p:txBody>
        </p:sp>
        <p:sp>
          <p:nvSpPr>
            <p:cNvPr id="7" name="object 7"/>
            <p:cNvSpPr txBox="1"/>
            <p:nvPr/>
          </p:nvSpPr>
          <p:spPr>
            <a:xfrm>
              <a:off x="612263" y="4063860"/>
              <a:ext cx="4368068" cy="55522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Además, no sabemos cuántos cristianos se sacrificaron y trabajaron para difundir este evangelio hasta nosotros ahora. No solo fueron golpeados y encarcelados, sino que guardaron este evangelio a pesar de que murieron dolorosamente de varias formas crueles.</a:t>
              </a:r>
            </a:p>
          </p:txBody>
        </p:sp>
        <p:sp>
          <p:nvSpPr>
            <p:cNvPr id="6" name="object 6"/>
            <p:cNvSpPr txBox="1"/>
            <p:nvPr/>
          </p:nvSpPr>
          <p:spPr>
            <a:xfrm>
              <a:off x="612263" y="4801605"/>
              <a:ext cx="4368022" cy="875295"/>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Para que una persona sea salva, debe darse cuenta de que es verdaderamente un pecador miserable y hacerse completamente sumiso a la voluntad del Señor, y esta no es una tarea fácil. Algunas personas tienen un corazón puro, y mientras escuchan la palabra, su corazón se humilla pronto y recibe la salvación, y otros, por mucho que escuchen la palabra y consulten, no se humilla su corazón y es difícil recibir la salvación.</a:t>
              </a:r>
            </a:p>
          </p:txBody>
        </p:sp>
        <p:sp>
          <p:nvSpPr>
            <p:cNvPr id="4" name="object 4"/>
            <p:cNvSpPr txBox="1"/>
            <p:nvPr/>
          </p:nvSpPr>
          <p:spPr>
            <a:xfrm>
              <a:off x="507544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69</a:t>
              </a:r>
              <a:endParaRPr sz="1000">
                <a:latin typeface="Times New Roman"/>
                <a:cs typeface="Times New Roman"/>
              </a:endParaRPr>
            </a:p>
          </p:txBody>
        </p:sp>
        <p:sp>
          <p:nvSpPr>
            <p:cNvPr id="2" name="object 2"/>
            <p:cNvSpPr txBox="1"/>
            <p:nvPr/>
          </p:nvSpPr>
          <p:spPr>
            <a:xfrm>
              <a:off x="1441450" y="635000"/>
              <a:ext cx="3699089" cy="774700"/>
            </a:xfrm>
            <a:prstGeom prst="rect">
              <a:avLst/>
            </a:prstGeom>
          </p:spPr>
          <p:txBody>
            <a:bodyPr wrap="square" lIns="0" tIns="8026" rIns="0" bIns="0" rtlCol="0">
              <a:noAutofit/>
            </a:bodyPr>
            <a:lstStyle/>
            <a:p>
              <a:endParaRPr sz="1200" dirty="0"/>
            </a:p>
            <a:p>
              <a:pPr marL="364079" marR="267368">
                <a:spcBef>
                  <a:spcPts val="70"/>
                </a:spcBef>
              </a:pPr>
              <a:r>
                <a:rPr lang="es-ES" sz="1000" dirty="0">
                  <a:solidFill>
                    <a:srgbClr val="00ADEF"/>
                  </a:solidFill>
                  <a:latin typeface="Malgun Gothic"/>
                  <a:cs typeface="Malgun Gothic"/>
                </a:rPr>
                <a:t>Si puedo ser salvo con solo creer, ¿no es demasiado fácil la salvación?</a:t>
              </a:r>
            </a:p>
          </p:txBody>
        </p:sp>
        <p:sp>
          <p:nvSpPr>
            <p:cNvPr id="25" name="object 3">
              <a:extLst>
                <a:ext uri="{FF2B5EF4-FFF2-40B4-BE49-F238E27FC236}">
                  <a16:creationId xmlns:a16="http://schemas.microsoft.com/office/drawing/2014/main" id="{7A2CBE2E-2588-4375-AAD5-5B2F985F15E2}"/>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7" name="object 6">
              <a:extLst>
                <a:ext uri="{FF2B5EF4-FFF2-40B4-BE49-F238E27FC236}">
                  <a16:creationId xmlns:a16="http://schemas.microsoft.com/office/drawing/2014/main" id="{AE541014-6D8E-468C-92C0-FA8EA5D1C564}"/>
                </a:ext>
              </a:extLst>
            </p:cNvPr>
            <p:cNvSpPr txBox="1"/>
            <p:nvPr/>
          </p:nvSpPr>
          <p:spPr>
            <a:xfrm>
              <a:off x="603250" y="5829300"/>
              <a:ext cx="4368022" cy="555224"/>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salvación se puede recibir solo creyendo, pero para recibirlo, debemos darnos cuenta de que el mérito que hemos acumulado no es nada a los ojos del Señor, y debemos someter nuestra voluntad y tener un corazón humilde y sincero, se puede decir que no es nada fácil.</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TotalTime>
  <Words>1213</Words>
  <Application>Microsoft Office PowerPoint</Application>
  <PresentationFormat>사용자 지정</PresentationFormat>
  <Paragraphs>74</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23</cp:revision>
  <dcterms:modified xsi:type="dcterms:W3CDTF">2022-03-06T22:16:36Z</dcterms:modified>
</cp:coreProperties>
</file>